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19"/>
  </p:notesMasterIdLst>
  <p:handoutMasterIdLst>
    <p:handoutMasterId r:id="rId20"/>
  </p:handoutMasterIdLst>
  <p:sldIdLst>
    <p:sldId id="352" r:id="rId2"/>
    <p:sldId id="342" r:id="rId3"/>
    <p:sldId id="347" r:id="rId4"/>
    <p:sldId id="350" r:id="rId5"/>
    <p:sldId id="353" r:id="rId6"/>
    <p:sldId id="354" r:id="rId7"/>
    <p:sldId id="355" r:id="rId8"/>
    <p:sldId id="356" r:id="rId9"/>
    <p:sldId id="357" r:id="rId10"/>
    <p:sldId id="358" r:id="rId11"/>
    <p:sldId id="360" r:id="rId12"/>
    <p:sldId id="359" r:id="rId13"/>
    <p:sldId id="361" r:id="rId14"/>
    <p:sldId id="362" r:id="rId15"/>
    <p:sldId id="364" r:id="rId16"/>
    <p:sldId id="366" r:id="rId17"/>
    <p:sldId id="36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38"/>
    <p:restoredTop sz="88027"/>
  </p:normalViewPr>
  <p:slideViewPr>
    <p:cSldViewPr snapToGrid="0" snapToObjects="1">
      <p:cViewPr varScale="1">
        <p:scale>
          <a:sx n="112" d="100"/>
          <a:sy n="112" d="100"/>
        </p:scale>
        <p:origin x="1344"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16/08/2024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12.png>
</file>

<file path=ppt/media/image13.gif>
</file>

<file path=ppt/media/image2.jpg>
</file>

<file path=ppt/media/image3.png>
</file>

<file path=ppt/media/image4.jpe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16/08/2024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13</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14</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15</a:t>
            </a:fld>
            <a:endParaRPr lang="en-GB"/>
          </a:p>
        </p:txBody>
      </p:sp>
    </p:spTree>
    <p:extLst>
      <p:ext uri="{BB962C8B-B14F-4D97-AF65-F5344CB8AC3E}">
        <p14:creationId xmlns:p14="http://schemas.microsoft.com/office/powerpoint/2010/main" val="3433442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16</a:t>
            </a:fld>
            <a:endParaRPr lang="en-GB"/>
          </a:p>
        </p:txBody>
      </p:sp>
    </p:spTree>
    <p:extLst>
      <p:ext uri="{BB962C8B-B14F-4D97-AF65-F5344CB8AC3E}">
        <p14:creationId xmlns:p14="http://schemas.microsoft.com/office/powerpoint/2010/main" val="2985429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17</a:t>
            </a:fld>
            <a:endParaRPr lang="en-GB"/>
          </a:p>
        </p:txBody>
      </p:sp>
    </p:spTree>
    <p:extLst>
      <p:ext uri="{BB962C8B-B14F-4D97-AF65-F5344CB8AC3E}">
        <p14:creationId xmlns:p14="http://schemas.microsoft.com/office/powerpoint/2010/main" val="18197870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Map adapted from </a:t>
            </a:r>
            <a:r>
              <a:rPr lang="en-SG" sz="1200" b="0" i="0" u="none" strike="noStrike" kern="1200" dirty="0" err="1">
                <a:solidFill>
                  <a:schemeClr val="tx1"/>
                </a:solidFill>
                <a:effectLst/>
                <a:latin typeface="+mn-lt"/>
                <a:ea typeface="+mn-ea"/>
                <a:cs typeface="+mn-cs"/>
              </a:rPr>
              <a:t>Mafessoni</a:t>
            </a:r>
            <a:r>
              <a:rPr lang="en-SG" sz="1200" b="0" i="0" u="none" strike="noStrike" kern="1200" dirty="0">
                <a:solidFill>
                  <a:schemeClr val="tx1"/>
                </a:solidFill>
                <a:effectLst/>
                <a:latin typeface="+mn-lt"/>
                <a:ea typeface="+mn-ea"/>
                <a:cs typeface="+mn-cs"/>
              </a:rPr>
              <a:t>, F. (2019). Encounters with archaic hominins. </a:t>
            </a:r>
            <a:r>
              <a:rPr lang="en-SG" sz="1200" b="0" i="1" u="none" strike="noStrike" kern="1200" dirty="0">
                <a:solidFill>
                  <a:schemeClr val="tx1"/>
                </a:solidFill>
                <a:effectLst/>
                <a:latin typeface="+mn-lt"/>
                <a:ea typeface="+mn-ea"/>
                <a:cs typeface="+mn-cs"/>
              </a:rPr>
              <a:t>Nature Ecology &amp; Evolution</a:t>
            </a:r>
            <a:r>
              <a:rPr lang="en-SG" sz="1200" b="0" i="0" u="none" strike="noStrike" kern="1200" dirty="0">
                <a:solidFill>
                  <a:schemeClr val="tx1"/>
                </a:solidFill>
                <a:effectLst/>
                <a:latin typeface="+mn-lt"/>
                <a:ea typeface="+mn-ea"/>
                <a:cs typeface="+mn-cs"/>
              </a:rPr>
              <a:t>. 3, 14–15. (https://</a:t>
            </a:r>
            <a:r>
              <a:rPr lang="en-SG" sz="1200" b="0" i="0" u="none" strike="noStrike" kern="1200" dirty="0" err="1">
                <a:solidFill>
                  <a:schemeClr val="tx1"/>
                </a:solidFill>
                <a:effectLst/>
                <a:latin typeface="+mn-lt"/>
                <a:ea typeface="+mn-ea"/>
                <a:cs typeface="+mn-cs"/>
              </a:rPr>
              <a:t>www.nature.com</a:t>
            </a:r>
            <a:r>
              <a:rPr lang="en-SG" sz="1200" b="0" i="0" u="none" strike="noStrike" kern="1200" dirty="0">
                <a:solidFill>
                  <a:schemeClr val="tx1"/>
                </a:solidFill>
                <a:effectLst/>
                <a:latin typeface="+mn-lt"/>
                <a:ea typeface="+mn-ea"/>
                <a:cs typeface="+mn-cs"/>
              </a:rPr>
              <a:t>/articles/s41559-018-0729-6)</a:t>
            </a:r>
          </a:p>
        </p:txBody>
      </p:sp>
      <p:sp>
        <p:nvSpPr>
          <p:cNvPr id="4" name="Slide Number Placeholder 3"/>
          <p:cNvSpPr>
            <a:spLocks noGrp="1"/>
          </p:cNvSpPr>
          <p:nvPr>
            <p:ph type="sldNum" sz="quarter" idx="5"/>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599435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Stem cells could be differentiated into other cell types down the line</a:t>
            </a:r>
          </a:p>
          <a:p>
            <a:endParaRPr lang="en-GB" baseline="0" dirty="0"/>
          </a:p>
          <a:p>
            <a:r>
              <a:rPr lang="en-CA" sz="1200" kern="1200" dirty="0">
                <a:solidFill>
                  <a:schemeClr val="tx1"/>
                </a:solidFill>
                <a:effectLst/>
                <a:latin typeface="+mn-lt"/>
                <a:ea typeface="+mn-ea"/>
                <a:cs typeface="+mn-cs"/>
              </a:rPr>
              <a:t>Monocytes are the precursors for macrophages and dendritic cells, which are all involved in antigen presentation. Studies have found that monocytes in arthritis patients exhibit an upregulation of genes involved in essential inflammation pathways (101–103). One study used label-free quantitative expression profiling to examine protein expression (103). They noted upregulation in AS monocytes in proteins involved in leukocyte recruitment, and important signalling pathways such as, VEGF, JAK/STAT, and toll-like receptor (TLR). Moreover, there was shown to be an upregulation of genes in the ubiquitin proteasome pathway (UPP) in AS monocytes (103). This pathway is involved in the formation of peptides to be presented by HLA </a:t>
            </a:r>
            <a:r>
              <a:rPr lang="en-CA" sz="1200" kern="1200" dirty="0" err="1">
                <a:solidFill>
                  <a:schemeClr val="tx1"/>
                </a:solidFill>
                <a:effectLst/>
                <a:latin typeface="+mn-lt"/>
                <a:ea typeface="+mn-ea"/>
                <a:cs typeface="+mn-cs"/>
              </a:rPr>
              <a:t>ClassI</a:t>
            </a:r>
            <a:r>
              <a:rPr lang="en-CA" sz="1200" kern="1200" dirty="0">
                <a:solidFill>
                  <a:schemeClr val="tx1"/>
                </a:solidFill>
                <a:effectLst/>
                <a:latin typeface="+mn-lt"/>
                <a:ea typeface="+mn-ea"/>
                <a:cs typeface="+mn-cs"/>
              </a:rPr>
              <a:t> proteins, like HLA-B27. </a:t>
            </a:r>
            <a:endParaRPr lang="en-GB" baseline="0" dirty="0"/>
          </a:p>
          <a:p>
            <a:endParaRPr lang="en-GB" baseline="0" dirty="0"/>
          </a:p>
          <a:p>
            <a:r>
              <a:rPr lang="en-GB" sz="1200" b="0" i="0" u="none" strike="noStrike" kern="1200" baseline="0" dirty="0">
                <a:solidFill>
                  <a:schemeClr val="tx1"/>
                </a:solidFill>
                <a:latin typeface="+mn-lt"/>
                <a:ea typeface="+mn-ea"/>
                <a:cs typeface="+mn-cs"/>
              </a:rPr>
              <a:t>One theory of AS pathogenesis, known as the arthritogenic</a:t>
            </a:r>
          </a:p>
          <a:p>
            <a:r>
              <a:rPr lang="en-GB" sz="1200" b="0" i="0" u="none" strike="noStrike" kern="1200" baseline="0" dirty="0">
                <a:solidFill>
                  <a:schemeClr val="tx1"/>
                </a:solidFill>
                <a:latin typeface="+mn-lt"/>
                <a:ea typeface="+mn-ea"/>
                <a:cs typeface="+mn-cs"/>
              </a:rPr>
              <a:t>peptide hypothesis, relies on the involvement of CD8þT cells</a:t>
            </a:r>
          </a:p>
          <a:p>
            <a:r>
              <a:rPr lang="en-GB" sz="1200" b="0" i="0" u="none" strike="noStrike" kern="1200" baseline="0" dirty="0">
                <a:solidFill>
                  <a:schemeClr val="tx1"/>
                </a:solidFill>
                <a:latin typeface="+mn-lt"/>
                <a:ea typeface="+mn-ea"/>
                <a:cs typeface="+mn-cs"/>
              </a:rPr>
              <a:t>[99, 100]. This hypothesis suggests that the self-peptides displayed</a:t>
            </a:r>
          </a:p>
          <a:p>
            <a:r>
              <a:rPr lang="en-GB" sz="1200" b="0" i="0" u="none" strike="noStrike" kern="1200" baseline="0" dirty="0">
                <a:solidFill>
                  <a:schemeClr val="tx1"/>
                </a:solidFill>
                <a:latin typeface="+mn-lt"/>
                <a:ea typeface="+mn-ea"/>
                <a:cs typeface="+mn-cs"/>
              </a:rPr>
              <a:t>by HLA-B27 bear a resemblance to peptides produced by</a:t>
            </a:r>
          </a:p>
          <a:p>
            <a:r>
              <a:rPr lang="en-GB" sz="1200" b="0" i="0" u="none" strike="noStrike" kern="1200" baseline="0" dirty="0">
                <a:solidFill>
                  <a:schemeClr val="tx1"/>
                </a:solidFill>
                <a:latin typeface="+mn-lt"/>
                <a:ea typeface="+mn-ea"/>
                <a:cs typeface="+mn-cs"/>
              </a:rPr>
              <a:t>foreign microbes and become the target of autoreactive CD8þT</a:t>
            </a:r>
          </a:p>
          <a:p>
            <a:r>
              <a:rPr lang="en-GB" sz="1200" b="0" i="0" u="none" strike="noStrike" kern="1200" baseline="0" dirty="0">
                <a:solidFill>
                  <a:schemeClr val="tx1"/>
                </a:solidFill>
                <a:latin typeface="+mn-lt"/>
                <a:ea typeface="+mn-ea"/>
                <a:cs typeface="+mn-cs"/>
              </a:rPr>
              <a:t>cells. These cells then initiate an immune response and inflammation</a:t>
            </a:r>
          </a:p>
          <a:p>
            <a:r>
              <a:rPr lang="en-GB" sz="1200" b="0" i="0" u="none" strike="noStrike" kern="1200" baseline="0" dirty="0">
                <a:solidFill>
                  <a:schemeClr val="tx1"/>
                </a:solidFill>
                <a:latin typeface="+mn-lt"/>
                <a:ea typeface="+mn-ea"/>
                <a:cs typeface="+mn-cs"/>
              </a:rPr>
              <a:t>ensues.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Moreover, it was found that CD4þT cells express</a:t>
            </a:r>
          </a:p>
          <a:p>
            <a:r>
              <a:rPr lang="en-GB" sz="1200" b="0" i="0" u="none" strike="noStrike" kern="1200" baseline="0" dirty="0">
                <a:solidFill>
                  <a:schemeClr val="tx1"/>
                </a:solidFill>
                <a:latin typeface="+mn-lt"/>
                <a:ea typeface="+mn-ea"/>
                <a:cs typeface="+mn-cs"/>
              </a:rPr>
              <a:t>KIR3DL2, which is a receptor that recognizes homodimers</a:t>
            </a:r>
          </a:p>
          <a:p>
            <a:r>
              <a:rPr lang="en-GB" sz="1200" b="0" i="0" u="none" strike="noStrike" kern="1200" baseline="0" dirty="0">
                <a:solidFill>
                  <a:schemeClr val="tx1"/>
                </a:solidFill>
                <a:latin typeface="+mn-lt"/>
                <a:ea typeface="+mn-ea"/>
                <a:cs typeface="+mn-cs"/>
              </a:rPr>
              <a:t>of HLA-B27 but does not recognize heterodimers of HLA-B27</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The binding of KIR3DL2 to HLA-B27 homodimers could</a:t>
            </a:r>
          </a:p>
          <a:p>
            <a:r>
              <a:rPr lang="en-GB" sz="1200" b="0" i="0" u="none" strike="noStrike" kern="1200" baseline="0" dirty="0">
                <a:solidFill>
                  <a:schemeClr val="tx1"/>
                </a:solidFill>
                <a:latin typeface="+mn-lt"/>
                <a:ea typeface="+mn-ea"/>
                <a:cs typeface="+mn-cs"/>
              </a:rPr>
              <a:t>trigger an immune response and lead to inflammation, and it is</a:t>
            </a:r>
          </a:p>
          <a:p>
            <a:r>
              <a:rPr lang="en-GB" sz="1200" b="0" i="0" u="none" strike="noStrike" kern="1200" baseline="0" dirty="0">
                <a:solidFill>
                  <a:schemeClr val="tx1"/>
                </a:solidFill>
                <a:latin typeface="+mn-lt"/>
                <a:ea typeface="+mn-ea"/>
                <a:cs typeface="+mn-cs"/>
              </a:rPr>
              <a:t>also suggested that binding triggers Th17 responses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Monocytes in </a:t>
            </a:r>
            <a:r>
              <a:rPr lang="en-GB" sz="1200" b="0" i="0" u="none" strike="noStrike" kern="1200" baseline="0" dirty="0" err="1">
                <a:solidFill>
                  <a:schemeClr val="tx1"/>
                </a:solidFill>
                <a:latin typeface="+mn-lt"/>
                <a:ea typeface="+mn-ea"/>
                <a:cs typeface="+mn-cs"/>
              </a:rPr>
              <a:t>spondyloarthritis</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patients exhibit an upregulation of genes involved in</a:t>
            </a:r>
          </a:p>
          <a:p>
            <a:r>
              <a:rPr lang="en-GB" sz="1200" b="0" i="0" u="none" strike="noStrike" kern="1200" baseline="0" dirty="0">
                <a:solidFill>
                  <a:schemeClr val="tx1"/>
                </a:solidFill>
                <a:latin typeface="+mn-lt"/>
                <a:ea typeface="+mn-ea"/>
                <a:cs typeface="+mn-cs"/>
              </a:rPr>
              <a:t>essential inflammation pathways.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2493393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343053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1688450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49781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16/8/24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16/8/24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16/8/24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16/8/24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16/8/24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16/8/24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16/8/24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16/8/24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16/8/24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16/8/24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16/8/24</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16/8/24</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Biostatistics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4: Big Data &amp; Dimension Reduction</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12</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13</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14</a:t>
            </a:fld>
            <a:endParaRPr lang="en-GB"/>
          </a:p>
        </p:txBody>
      </p:sp>
    </p:spTree>
    <p:extLst>
      <p:ext uri="{BB962C8B-B14F-4D97-AF65-F5344CB8AC3E}">
        <p14:creationId xmlns:p14="http://schemas.microsoft.com/office/powerpoint/2010/main" val="629420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15</a:t>
            </a:fld>
            <a:endParaRPr lang="en-GB"/>
          </a:p>
        </p:txBody>
      </p:sp>
    </p:spTree>
    <p:extLst>
      <p:ext uri="{BB962C8B-B14F-4D97-AF65-F5344CB8AC3E}">
        <p14:creationId xmlns:p14="http://schemas.microsoft.com/office/powerpoint/2010/main" val="329945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Bonferroni-holm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696934" y="1485749"/>
            <a:ext cx="10140399" cy="4984955"/>
          </a:xfrm>
        </p:spPr>
        <p:txBody>
          <a:bodyPr>
            <a:normAutofit/>
          </a:bodyPr>
          <a:lstStyle/>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270504" lvl="1" indent="0">
              <a:lnSpc>
                <a:spcPct val="150000"/>
              </a:lnSpc>
              <a:buNone/>
            </a:pPr>
            <a:r>
              <a:rPr lang="en-GB" sz="2200" dirty="0"/>
              <a:t>Suppose you have m p-values, sorted into order lowest-to-highest P</a:t>
            </a:r>
            <a:r>
              <a:rPr lang="en-GB" sz="2200" baseline="-25000" dirty="0"/>
              <a:t>1</a:t>
            </a:r>
            <a:r>
              <a:rPr lang="en-GB" sz="2200" dirty="0"/>
              <a:t> , … , P</a:t>
            </a:r>
            <a:r>
              <a:rPr lang="en-GB" sz="2200" baseline="-25000" dirty="0"/>
              <a:t>m</a:t>
            </a:r>
            <a:r>
              <a:rPr lang="en-GB" sz="2200" dirty="0"/>
              <a:t>, and their corresponding hypotheses H</a:t>
            </a:r>
            <a:r>
              <a:rPr lang="en-GB" sz="2200" baseline="-25000" dirty="0"/>
              <a:t>1</a:t>
            </a:r>
            <a:r>
              <a:rPr lang="en-GB" sz="2200" dirty="0"/>
              <a:t> , … , </a:t>
            </a:r>
            <a:r>
              <a:rPr lang="en-GB" sz="2200" dirty="0" err="1"/>
              <a:t>H</a:t>
            </a:r>
            <a:r>
              <a:rPr lang="en-GB" sz="2200" baseline="-25000" dirty="0" err="1"/>
              <a:t>m</a:t>
            </a:r>
            <a:r>
              <a:rPr lang="en-GB" sz="2200" dirty="0"/>
              <a:t> . </a:t>
            </a:r>
          </a:p>
          <a:p>
            <a:pPr marL="270504" lvl="1" indent="0">
              <a:lnSpc>
                <a:spcPct val="150000"/>
              </a:lnSpc>
              <a:buNone/>
            </a:pPr>
            <a:r>
              <a:rPr lang="en-GB" sz="2200" dirty="0"/>
              <a:t>Choose a significance level </a:t>
            </a:r>
            <a:r>
              <a:rPr lang="el-GR" sz="2200" dirty="0"/>
              <a:t>α</a:t>
            </a:r>
            <a:r>
              <a:rPr lang="en-GB" sz="2200" dirty="0"/>
              <a:t> (e.g. 0.05).</a:t>
            </a:r>
          </a:p>
          <a:p>
            <a:pPr marL="811842" lvl="1" indent="-541338">
              <a:lnSpc>
                <a:spcPct val="150000"/>
              </a:lnSpc>
              <a:buFont typeface="Wingdings" pitchFamily="2" charset="2"/>
              <a:buChar char="v"/>
            </a:pPr>
            <a:r>
              <a:rPr lang="en-GB" sz="2200" dirty="0"/>
              <a:t>Is P</a:t>
            </a:r>
            <a:r>
              <a:rPr lang="en-GB" sz="2200" baseline="-25000" dirty="0"/>
              <a:t>1</a:t>
            </a:r>
            <a:r>
              <a:rPr lang="en-GB" sz="2200" dirty="0"/>
              <a:t> &lt; </a:t>
            </a:r>
            <a:r>
              <a:rPr lang="el-GR" sz="2200" dirty="0"/>
              <a:t>α / </a:t>
            </a:r>
            <a:r>
              <a:rPr lang="en-GB" sz="2200" dirty="0"/>
              <a:t>m  ?   If so, reject H</a:t>
            </a:r>
            <a:r>
              <a:rPr lang="en-GB" sz="2200" baseline="-25000" dirty="0"/>
              <a:t>1</a:t>
            </a:r>
            <a:r>
              <a:rPr lang="en-GB" sz="2200" dirty="0"/>
              <a:t> and continue to the next step, otherwise EXIT.</a:t>
            </a:r>
          </a:p>
          <a:p>
            <a:pPr marL="811842" lvl="1" indent="-541338">
              <a:lnSpc>
                <a:spcPct val="150000"/>
              </a:lnSpc>
              <a:buFont typeface="Wingdings" pitchFamily="2" charset="2"/>
              <a:buChar char="v"/>
            </a:pPr>
            <a:r>
              <a:rPr lang="en-GB" sz="2200" dirty="0"/>
              <a:t>Is P</a:t>
            </a:r>
            <a:r>
              <a:rPr lang="en-GB" sz="2200" baseline="-25000" dirty="0"/>
              <a:t>2</a:t>
            </a:r>
            <a:r>
              <a:rPr lang="en-GB" sz="2200" dirty="0"/>
              <a:t> &lt; </a:t>
            </a:r>
            <a:r>
              <a:rPr lang="el-GR" sz="2200" dirty="0"/>
              <a:t>α / </a:t>
            </a:r>
            <a:r>
              <a:rPr lang="en-GB" sz="2200" dirty="0"/>
              <a:t>m-1 ? If so, reject H</a:t>
            </a:r>
            <a:r>
              <a:rPr lang="en-GB" sz="2200" baseline="-25000" dirty="0"/>
              <a:t>2</a:t>
            </a:r>
            <a:r>
              <a:rPr lang="en-GB" sz="2200" dirty="0"/>
              <a:t> and continue to the next step, otherwise EXIT.</a:t>
            </a:r>
          </a:p>
          <a:p>
            <a:pPr marL="270504" lvl="1" indent="0">
              <a:lnSpc>
                <a:spcPct val="150000"/>
              </a:lnSpc>
              <a:buNone/>
            </a:pPr>
            <a:r>
              <a:rPr lang="en-GB" sz="2200" dirty="0"/>
              <a:t>…</a:t>
            </a:r>
          </a:p>
          <a:p>
            <a:pPr marL="270504" lvl="1" indent="0">
              <a:lnSpc>
                <a:spcPct val="150000"/>
              </a:lnSpc>
              <a:buNone/>
            </a:pPr>
            <a:r>
              <a:rPr lang="en-GB" sz="2200" dirty="0"/>
              <a:t>And so on: for each P value, test whether </a:t>
            </a:r>
            <a:r>
              <a:rPr lang="en-GB" sz="2200" dirty="0" err="1"/>
              <a:t>P</a:t>
            </a:r>
            <a:r>
              <a:rPr lang="en-GB" sz="2200" baseline="-25000" dirty="0" err="1"/>
              <a:t>k</a:t>
            </a:r>
            <a:r>
              <a:rPr lang="en-GB" sz="2200" dirty="0"/>
              <a:t> &lt; </a:t>
            </a:r>
            <a:r>
              <a:rPr lang="el-GR" sz="2200" dirty="0"/>
              <a:t>α </a:t>
            </a:r>
            <a:r>
              <a:rPr lang="en-GB" sz="2200" dirty="0"/>
              <a:t>/ m + 1 − k</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16</a:t>
            </a:fld>
            <a:endParaRPr lang="en-GB"/>
          </a:p>
        </p:txBody>
      </p:sp>
    </p:spTree>
    <p:extLst>
      <p:ext uri="{BB962C8B-B14F-4D97-AF65-F5344CB8AC3E}">
        <p14:creationId xmlns:p14="http://schemas.microsoft.com/office/powerpoint/2010/main" val="2601951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a:t>
            </a:r>
            <a:r>
              <a:rPr lang="en-GB" sz="3600" dirty="0" err="1"/>
              <a:t>Benjamini</a:t>
            </a:r>
            <a:r>
              <a:rPr lang="en-GB" sz="3600" dirty="0"/>
              <a:t>-Hochberg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pPr marL="0" indent="0">
              <a:buNone/>
            </a:pPr>
            <a:r>
              <a:rPr lang="en-GB" sz="2400" dirty="0"/>
              <a:t>For given </a:t>
            </a:r>
            <a:r>
              <a:rPr lang="el-GR" sz="2400" dirty="0"/>
              <a:t>α</a:t>
            </a:r>
            <a:r>
              <a:rPr lang="en-GB" sz="2400" dirty="0"/>
              <a:t> let k find the largest k such that P</a:t>
            </a:r>
            <a:r>
              <a:rPr lang="en-GB" sz="2400" baseline="-25000" dirty="0"/>
              <a:t>(k)</a:t>
            </a:r>
            <a:r>
              <a:rPr lang="en-GB" sz="2400" dirty="0"/>
              <a:t> ≤ (k/m)</a:t>
            </a:r>
            <a:r>
              <a:rPr lang="el-GR" sz="2400" dirty="0"/>
              <a:t> α</a:t>
            </a:r>
            <a:endParaRPr lang="en-GB" sz="2400" dirty="0"/>
          </a:p>
          <a:p>
            <a:pPr marL="0" indent="0">
              <a:buNone/>
            </a:pPr>
            <a:r>
              <a:rPr lang="en-GB" sz="2400" dirty="0"/>
              <a:t>and reject null hypothesis H</a:t>
            </a:r>
            <a:r>
              <a:rPr lang="en-GB" sz="2400" baseline="-25000" dirty="0"/>
              <a:t>i</a:t>
            </a:r>
            <a:r>
              <a:rPr lang="en-GB" sz="2400" dirty="0"/>
              <a:t> for </a:t>
            </a:r>
            <a:r>
              <a:rPr lang="en-GB" sz="2400" dirty="0" err="1"/>
              <a:t>i</a:t>
            </a:r>
            <a:r>
              <a:rPr lang="en-GB" sz="2400" dirty="0"/>
              <a:t>=1,..,k</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17</a:t>
            </a:fld>
            <a:endParaRPr lang="en-GB"/>
          </a:p>
        </p:txBody>
      </p:sp>
    </p:spTree>
    <p:extLst>
      <p:ext uri="{BB962C8B-B14F-4D97-AF65-F5344CB8AC3E}">
        <p14:creationId xmlns:p14="http://schemas.microsoft.com/office/powerpoint/2010/main" val="2650360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869148" y="402336"/>
            <a:ext cx="10767329" cy="1111262"/>
          </a:xfrm>
        </p:spPr>
        <p:txBody>
          <a:bodyPr>
            <a:normAutofit/>
          </a:bodyPr>
          <a:lstStyle/>
          <a:p>
            <a:r>
              <a:rPr lang="en-GB" sz="3600" cap="none" dirty="0">
                <a:latin typeface="+mn-lt"/>
              </a:rPr>
              <a:t>Modern non-African humans contain Neanderthal DNA fragments in their genomes</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2</a:t>
            </a:fld>
            <a:endParaRPr lang="en-GB"/>
          </a:p>
        </p:txBody>
      </p:sp>
      <p:pic>
        <p:nvPicPr>
          <p:cNvPr id="5" name="Picture 4">
            <a:extLst>
              <a:ext uri="{FF2B5EF4-FFF2-40B4-BE49-F238E27FC236}">
                <a16:creationId xmlns:a16="http://schemas.microsoft.com/office/drawing/2014/main" id="{04AE2B31-307B-6446-8D8D-A516C50F2766}"/>
              </a:ext>
            </a:extLst>
          </p:cNvPr>
          <p:cNvPicPr>
            <a:picLocks noChangeAspect="1"/>
          </p:cNvPicPr>
          <p:nvPr/>
        </p:nvPicPr>
        <p:blipFill>
          <a:blip r:embed="rId3"/>
          <a:srcRect/>
          <a:stretch/>
        </p:blipFill>
        <p:spPr>
          <a:xfrm>
            <a:off x="567177" y="1847465"/>
            <a:ext cx="6102104" cy="3304524"/>
          </a:xfrm>
          <a:prstGeom prst="rect">
            <a:avLst/>
          </a:prstGeom>
        </p:spPr>
      </p:pic>
      <p:grpSp>
        <p:nvGrpSpPr>
          <p:cNvPr id="26" name="Group 25">
            <a:extLst>
              <a:ext uri="{FF2B5EF4-FFF2-40B4-BE49-F238E27FC236}">
                <a16:creationId xmlns:a16="http://schemas.microsoft.com/office/drawing/2014/main" id="{811253C8-BD81-C945-B6D8-FE8DF3D2A0D8}"/>
              </a:ext>
            </a:extLst>
          </p:cNvPr>
          <p:cNvGrpSpPr/>
          <p:nvPr/>
        </p:nvGrpSpPr>
        <p:grpSpPr>
          <a:xfrm>
            <a:off x="6928938" y="1759918"/>
            <a:ext cx="4814957" cy="3233252"/>
            <a:chOff x="7032175" y="1759918"/>
            <a:chExt cx="4814957" cy="3233252"/>
          </a:xfrm>
        </p:grpSpPr>
        <p:sp>
          <p:nvSpPr>
            <p:cNvPr id="11" name="TextBox 10">
              <a:extLst>
                <a:ext uri="{FF2B5EF4-FFF2-40B4-BE49-F238E27FC236}">
                  <a16:creationId xmlns:a16="http://schemas.microsoft.com/office/drawing/2014/main" id="{662A0579-173F-C345-82A8-C0C4F4C5CF7B}"/>
                </a:ext>
              </a:extLst>
            </p:cNvPr>
            <p:cNvSpPr txBox="1"/>
            <p:nvPr/>
          </p:nvSpPr>
          <p:spPr>
            <a:xfrm>
              <a:off x="7032175" y="4587120"/>
              <a:ext cx="1492716" cy="400110"/>
            </a:xfrm>
            <a:prstGeom prst="rect">
              <a:avLst/>
            </a:prstGeom>
            <a:noFill/>
          </p:spPr>
          <p:txBody>
            <a:bodyPr wrap="none" rtlCol="0">
              <a:spAutoFit/>
            </a:bodyPr>
            <a:lstStyle/>
            <a:p>
              <a:r>
                <a:rPr lang="en-GB" sz="2000" dirty="0"/>
                <a:t>Neanderthal</a:t>
              </a:r>
            </a:p>
          </p:txBody>
        </p:sp>
        <p:sp>
          <p:nvSpPr>
            <p:cNvPr id="12" name="TextBox 11">
              <a:extLst>
                <a:ext uri="{FF2B5EF4-FFF2-40B4-BE49-F238E27FC236}">
                  <a16:creationId xmlns:a16="http://schemas.microsoft.com/office/drawing/2014/main" id="{C16C24A8-250F-DA48-A8FC-F005E90FE7AF}"/>
                </a:ext>
              </a:extLst>
            </p:cNvPr>
            <p:cNvSpPr txBox="1"/>
            <p:nvPr/>
          </p:nvSpPr>
          <p:spPr>
            <a:xfrm>
              <a:off x="9167155" y="4587120"/>
              <a:ext cx="926344" cy="400110"/>
            </a:xfrm>
            <a:prstGeom prst="rect">
              <a:avLst/>
            </a:prstGeom>
            <a:noFill/>
          </p:spPr>
          <p:txBody>
            <a:bodyPr wrap="none" rtlCol="0">
              <a:spAutoFit/>
            </a:bodyPr>
            <a:lstStyle/>
            <a:p>
              <a:r>
                <a:rPr lang="en-GB" sz="2000" dirty="0"/>
                <a:t>African</a:t>
              </a:r>
            </a:p>
          </p:txBody>
        </p:sp>
        <p:sp>
          <p:nvSpPr>
            <p:cNvPr id="13" name="TextBox 12">
              <a:extLst>
                <a:ext uri="{FF2B5EF4-FFF2-40B4-BE49-F238E27FC236}">
                  <a16:creationId xmlns:a16="http://schemas.microsoft.com/office/drawing/2014/main" id="{54459F87-3E49-7242-AA6D-67D2274DF3BC}"/>
                </a:ext>
              </a:extLst>
            </p:cNvPr>
            <p:cNvSpPr txBox="1"/>
            <p:nvPr/>
          </p:nvSpPr>
          <p:spPr>
            <a:xfrm>
              <a:off x="10407827" y="4593060"/>
              <a:ext cx="1439305" cy="400110"/>
            </a:xfrm>
            <a:prstGeom prst="rect">
              <a:avLst/>
            </a:prstGeom>
            <a:noFill/>
          </p:spPr>
          <p:txBody>
            <a:bodyPr wrap="none" rtlCol="0">
              <a:spAutoFit/>
            </a:bodyPr>
            <a:lstStyle/>
            <a:p>
              <a:r>
                <a:rPr lang="en-GB" sz="2000" dirty="0"/>
                <a:t>Non-African</a:t>
              </a:r>
            </a:p>
          </p:txBody>
        </p:sp>
        <p:grpSp>
          <p:nvGrpSpPr>
            <p:cNvPr id="21" name="Group 20">
              <a:extLst>
                <a:ext uri="{FF2B5EF4-FFF2-40B4-BE49-F238E27FC236}">
                  <a16:creationId xmlns:a16="http://schemas.microsoft.com/office/drawing/2014/main" id="{8C9F456D-3513-6D4A-BE89-A17F2ABFD287}"/>
                </a:ext>
              </a:extLst>
            </p:cNvPr>
            <p:cNvGrpSpPr/>
            <p:nvPr/>
          </p:nvGrpSpPr>
          <p:grpSpPr>
            <a:xfrm rot="5400000">
              <a:off x="7996647" y="1520077"/>
              <a:ext cx="2833143" cy="3312826"/>
              <a:chOff x="5418055" y="1740717"/>
              <a:chExt cx="2833143" cy="3312826"/>
            </a:xfrm>
          </p:grpSpPr>
          <p:cxnSp>
            <p:nvCxnSpPr>
              <p:cNvPr id="8" name="Straight Connector 7">
                <a:extLst>
                  <a:ext uri="{FF2B5EF4-FFF2-40B4-BE49-F238E27FC236}">
                    <a16:creationId xmlns:a16="http://schemas.microsoft.com/office/drawing/2014/main" id="{29B89D40-D12C-174A-9430-04B5EFAD1CF1}"/>
                  </a:ext>
                </a:extLst>
              </p:cNvPr>
              <p:cNvCxnSpPr>
                <a:cxnSpLocks/>
              </p:cNvCxnSpPr>
              <p:nvPr/>
            </p:nvCxnSpPr>
            <p:spPr>
              <a:xfrm rot="16200000" flipH="1">
                <a:off x="6152573" y="2954919"/>
                <a:ext cx="1364106" cy="2833141"/>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185852A9-22AB-4541-93CF-AD805BB43914}"/>
                  </a:ext>
                </a:extLst>
              </p:cNvPr>
              <p:cNvCxnSpPr>
                <a:cxnSpLocks/>
              </p:cNvCxnSpPr>
              <p:nvPr/>
            </p:nvCxnSpPr>
            <p:spPr>
              <a:xfrm rot="16200000">
                <a:off x="5860266" y="1298507"/>
                <a:ext cx="1948721" cy="283314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9A6811A6-8CFB-1246-B848-8F1F141904E9}"/>
                  </a:ext>
                </a:extLst>
              </p:cNvPr>
              <p:cNvCxnSpPr>
                <a:cxnSpLocks/>
              </p:cNvCxnSpPr>
              <p:nvPr/>
            </p:nvCxnSpPr>
            <p:spPr>
              <a:xfrm rot="16200000" flipH="1">
                <a:off x="7412884" y="2254661"/>
                <a:ext cx="497819" cy="1178808"/>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8BBCF72-670C-F346-9C6C-0F3BF823CBDB}"/>
                  </a:ext>
                </a:extLst>
              </p:cNvPr>
              <p:cNvCxnSpPr>
                <a:cxnSpLocks/>
              </p:cNvCxnSpPr>
              <p:nvPr/>
            </p:nvCxnSpPr>
            <p:spPr>
              <a:xfrm rot="16200000">
                <a:off x="6444881" y="3457090"/>
                <a:ext cx="2653259" cy="0"/>
              </a:xfrm>
              <a:prstGeom prst="straightConnector1">
                <a:avLst/>
              </a:prstGeom>
              <a:ln w="12700">
                <a:tailEnd type="triangle"/>
              </a:ln>
            </p:spPr>
            <p:style>
              <a:lnRef idx="2">
                <a:schemeClr val="accent2"/>
              </a:lnRef>
              <a:fillRef idx="0">
                <a:schemeClr val="accent2"/>
              </a:fillRef>
              <a:effectRef idx="1">
                <a:schemeClr val="accent2"/>
              </a:effectRef>
              <a:fontRef idx="minor">
                <a:schemeClr val="tx1"/>
              </a:fontRef>
            </p:style>
          </p:cxnSp>
        </p:grpSp>
        <p:sp>
          <p:nvSpPr>
            <p:cNvPr id="17" name="TextBox 16">
              <a:extLst>
                <a:ext uri="{FF2B5EF4-FFF2-40B4-BE49-F238E27FC236}">
                  <a16:creationId xmlns:a16="http://schemas.microsoft.com/office/drawing/2014/main" id="{24F42381-F6EB-B344-9BCE-24C7F61E35F2}"/>
                </a:ext>
              </a:extLst>
            </p:cNvPr>
            <p:cNvSpPr txBox="1"/>
            <p:nvPr/>
          </p:nvSpPr>
          <p:spPr>
            <a:xfrm>
              <a:off x="7963460" y="3484979"/>
              <a:ext cx="2128696" cy="646331"/>
            </a:xfrm>
            <a:prstGeom prst="rect">
              <a:avLst/>
            </a:prstGeom>
            <a:noFill/>
          </p:spPr>
          <p:txBody>
            <a:bodyPr wrap="square" rtlCol="0">
              <a:spAutoFit/>
            </a:bodyPr>
            <a:lstStyle/>
            <a:p>
              <a:pPr algn="ctr"/>
              <a:r>
                <a:rPr lang="en-GB" dirty="0">
                  <a:solidFill>
                    <a:schemeClr val="accent2"/>
                  </a:solidFill>
                </a:rPr>
                <a:t>Interbreeding</a:t>
              </a:r>
            </a:p>
            <a:p>
              <a:pPr algn="ctr"/>
              <a:r>
                <a:rPr lang="en-GB" dirty="0">
                  <a:solidFill>
                    <a:schemeClr val="accent2"/>
                  </a:solidFill>
                </a:rPr>
                <a:t>~50,000 years ago</a:t>
              </a:r>
            </a:p>
          </p:txBody>
        </p:sp>
      </p:grpSp>
      <p:grpSp>
        <p:nvGrpSpPr>
          <p:cNvPr id="25" name="Group 24">
            <a:extLst>
              <a:ext uri="{FF2B5EF4-FFF2-40B4-BE49-F238E27FC236}">
                <a16:creationId xmlns:a16="http://schemas.microsoft.com/office/drawing/2014/main" id="{4C16EDA3-CF1F-4142-9020-744FB451CBB8}"/>
              </a:ext>
            </a:extLst>
          </p:cNvPr>
          <p:cNvGrpSpPr/>
          <p:nvPr/>
        </p:nvGrpSpPr>
        <p:grpSpPr>
          <a:xfrm>
            <a:off x="10222922" y="4975971"/>
            <a:ext cx="1545936" cy="1335946"/>
            <a:chOff x="10326159" y="4975971"/>
            <a:chExt cx="1545936" cy="1335946"/>
          </a:xfrm>
        </p:grpSpPr>
        <p:sp>
          <p:nvSpPr>
            <p:cNvPr id="15" name="TextBox 14">
              <a:extLst>
                <a:ext uri="{FF2B5EF4-FFF2-40B4-BE49-F238E27FC236}">
                  <a16:creationId xmlns:a16="http://schemas.microsoft.com/office/drawing/2014/main" id="{AA1D37E5-9826-EF4E-B751-4DD4C77F7CBD}"/>
                </a:ext>
              </a:extLst>
            </p:cNvPr>
            <p:cNvSpPr txBox="1"/>
            <p:nvPr/>
          </p:nvSpPr>
          <p:spPr>
            <a:xfrm>
              <a:off x="10326159" y="5296254"/>
              <a:ext cx="1545936" cy="1015663"/>
            </a:xfrm>
            <a:prstGeom prst="rect">
              <a:avLst/>
            </a:prstGeom>
            <a:noFill/>
          </p:spPr>
          <p:txBody>
            <a:bodyPr wrap="none" rtlCol="0">
              <a:spAutoFit/>
            </a:bodyPr>
            <a:lstStyle/>
            <a:p>
              <a:pPr algn="ctr"/>
              <a:r>
                <a:rPr lang="en-GB" sz="2000" dirty="0">
                  <a:solidFill>
                    <a:schemeClr val="accent2"/>
                  </a:solidFill>
                  <a:sym typeface="Wingdings" pitchFamily="2" charset="2"/>
                </a:rPr>
                <a:t>1.5~4% </a:t>
              </a:r>
            </a:p>
            <a:p>
              <a:pPr algn="ctr"/>
              <a:r>
                <a:rPr lang="en-GB" sz="2000" dirty="0">
                  <a:solidFill>
                    <a:schemeClr val="accent2"/>
                  </a:solidFill>
                  <a:sym typeface="Wingdings" pitchFamily="2" charset="2"/>
                </a:rPr>
                <a:t>Neanderthal </a:t>
              </a:r>
            </a:p>
            <a:p>
              <a:pPr algn="ctr"/>
              <a:r>
                <a:rPr lang="en-GB" sz="2000" dirty="0">
                  <a:solidFill>
                    <a:schemeClr val="accent2"/>
                  </a:solidFill>
                  <a:sym typeface="Wingdings" pitchFamily="2" charset="2"/>
                </a:rPr>
                <a:t>ancestry</a:t>
              </a:r>
              <a:endParaRPr lang="en-GB" sz="2000" dirty="0">
                <a:solidFill>
                  <a:schemeClr val="accent2"/>
                </a:solidFill>
              </a:endParaRPr>
            </a:p>
          </p:txBody>
        </p:sp>
        <p:cxnSp>
          <p:nvCxnSpPr>
            <p:cNvPr id="23" name="Straight Arrow Connector 22">
              <a:extLst>
                <a:ext uri="{FF2B5EF4-FFF2-40B4-BE49-F238E27FC236}">
                  <a16:creationId xmlns:a16="http://schemas.microsoft.com/office/drawing/2014/main" id="{E35636F4-FEC9-A649-9909-A8D720B12B7A}"/>
                </a:ext>
              </a:extLst>
            </p:cNvPr>
            <p:cNvCxnSpPr>
              <a:cxnSpLocks/>
            </p:cNvCxnSpPr>
            <p:nvPr/>
          </p:nvCxnSpPr>
          <p:spPr>
            <a:xfrm>
              <a:off x="11027603" y="4975971"/>
              <a:ext cx="0" cy="335031"/>
            </a:xfrm>
            <a:prstGeom prst="straightConnector1">
              <a:avLst/>
            </a:prstGeom>
            <a:ln w="127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sp>
        <p:nvSpPr>
          <p:cNvPr id="27" name="TextBox 26">
            <a:extLst>
              <a:ext uri="{FF2B5EF4-FFF2-40B4-BE49-F238E27FC236}">
                <a16:creationId xmlns:a16="http://schemas.microsoft.com/office/drawing/2014/main" id="{8E7F20F6-680B-524D-8F6A-CAC983577372}"/>
              </a:ext>
            </a:extLst>
          </p:cNvPr>
          <p:cNvSpPr txBox="1"/>
          <p:nvPr/>
        </p:nvSpPr>
        <p:spPr>
          <a:xfrm>
            <a:off x="14750" y="6607277"/>
            <a:ext cx="3938899" cy="261610"/>
          </a:xfrm>
          <a:prstGeom prst="rect">
            <a:avLst/>
          </a:prstGeom>
          <a:noFill/>
        </p:spPr>
        <p:txBody>
          <a:bodyPr wrap="none" rtlCol="0">
            <a:spAutoFit/>
          </a:bodyPr>
          <a:lstStyle/>
          <a:p>
            <a:r>
              <a:rPr lang="en-SG" sz="1100" dirty="0">
                <a:latin typeface="Calibri" panose="020F0502020204030204" pitchFamily="34" charset="0"/>
                <a:cs typeface="Calibri" panose="020F0502020204030204" pitchFamily="34" charset="0"/>
              </a:rPr>
              <a:t>Map adapted from </a:t>
            </a:r>
            <a:r>
              <a:rPr lang="en-SG" sz="1100" dirty="0" err="1">
                <a:latin typeface="Calibri" panose="020F0502020204030204" pitchFamily="34" charset="0"/>
                <a:cs typeface="Calibri" panose="020F0502020204030204" pitchFamily="34" charset="0"/>
              </a:rPr>
              <a:t>Mafessoni</a:t>
            </a:r>
            <a:r>
              <a:rPr lang="en-SG" sz="1100" dirty="0">
                <a:latin typeface="Calibri" panose="020F0502020204030204" pitchFamily="34" charset="0"/>
                <a:cs typeface="Calibri" panose="020F0502020204030204" pitchFamily="34" charset="0"/>
              </a:rPr>
              <a:t>, F. (2019). </a:t>
            </a:r>
            <a:r>
              <a:rPr lang="en-SG" sz="1100" i="1" dirty="0">
                <a:latin typeface="Calibri" panose="020F0502020204030204" pitchFamily="34" charset="0"/>
                <a:cs typeface="Calibri" panose="020F0502020204030204" pitchFamily="34" charset="0"/>
              </a:rPr>
              <a:t>Nat. Ecol. </a:t>
            </a:r>
            <a:r>
              <a:rPr lang="en-SG" sz="1100" i="1" dirty="0" err="1">
                <a:latin typeface="Calibri" panose="020F0502020204030204" pitchFamily="34" charset="0"/>
                <a:cs typeface="Calibri" panose="020F0502020204030204" pitchFamily="34" charset="0"/>
              </a:rPr>
              <a:t>Evol</a:t>
            </a:r>
            <a:r>
              <a:rPr lang="en-SG" sz="1100" dirty="0">
                <a:latin typeface="Calibri" panose="020F0502020204030204" pitchFamily="34" charset="0"/>
                <a:cs typeface="Calibri" panose="020F0502020204030204" pitchFamily="34" charset="0"/>
              </a:rPr>
              <a:t>. 3:14–15.</a:t>
            </a:r>
            <a:endParaRPr lang="en-GB" sz="11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7DAD822-9C1A-BA45-AB73-2B7F1F9150CD}"/>
              </a:ext>
            </a:extLst>
          </p:cNvPr>
          <p:cNvSpPr txBox="1"/>
          <p:nvPr/>
        </p:nvSpPr>
        <p:spPr>
          <a:xfrm>
            <a:off x="7877507" y="6422611"/>
            <a:ext cx="2111412" cy="369332"/>
          </a:xfrm>
          <a:prstGeom prst="rect">
            <a:avLst/>
          </a:prstGeom>
          <a:noFill/>
        </p:spPr>
        <p:txBody>
          <a:bodyPr wrap="none" rtlCol="0">
            <a:spAutoFit/>
          </a:bodyPr>
          <a:lstStyle/>
          <a:p>
            <a:r>
              <a:rPr lang="en-GB" dirty="0"/>
              <a:t>Slide from </a:t>
            </a:r>
            <a:r>
              <a:rPr lang="en-GB" dirty="0" err="1"/>
              <a:t>Shiyao</a:t>
            </a:r>
            <a:r>
              <a:rPr lang="en-GB" dirty="0"/>
              <a:t> </a:t>
            </a:r>
            <a:r>
              <a:rPr lang="en-GB" dirty="0" err="1"/>
              <a:t>Ke</a:t>
            </a:r>
            <a:endParaRPr lang="en-GB" dirty="0"/>
          </a:p>
        </p:txBody>
      </p:sp>
    </p:spTree>
    <p:extLst>
      <p:ext uri="{BB962C8B-B14F-4D97-AF65-F5344CB8AC3E}">
        <p14:creationId xmlns:p14="http://schemas.microsoft.com/office/powerpoint/2010/main" val="574058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iPSC Derived Macrophages as a Model</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r>
              <a:rPr lang="en-GB" sz="2400" dirty="0"/>
              <a:t>Many immune cell types are implicated in disease</a:t>
            </a:r>
          </a:p>
          <a:p>
            <a:r>
              <a:rPr lang="en-GB" sz="2400" dirty="0"/>
              <a:t>Unsure which is the most relevant</a:t>
            </a:r>
          </a:p>
          <a:p>
            <a:r>
              <a:rPr lang="en-GB" sz="2400" dirty="0"/>
              <a:t>Strong evidence for monocytes/macrophages and T cells </a:t>
            </a:r>
          </a:p>
          <a:p>
            <a:r>
              <a:rPr lang="en-GB" sz="2400" dirty="0"/>
              <a:t>Primary immune cells difficult to culture and edit</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sp>
        <p:nvSpPr>
          <p:cNvPr id="6" name="TextBox 5">
            <a:extLst>
              <a:ext uri="{FF2B5EF4-FFF2-40B4-BE49-F238E27FC236}">
                <a16:creationId xmlns:a16="http://schemas.microsoft.com/office/drawing/2014/main" id="{F491F17E-2835-064A-B5B0-95120BB1D800}"/>
              </a:ext>
            </a:extLst>
          </p:cNvPr>
          <p:cNvSpPr txBox="1"/>
          <p:nvPr/>
        </p:nvSpPr>
        <p:spPr>
          <a:xfrm>
            <a:off x="8679419" y="6098693"/>
            <a:ext cx="2972555" cy="646331"/>
          </a:xfrm>
          <a:prstGeom prst="rect">
            <a:avLst/>
          </a:prstGeom>
          <a:noFill/>
        </p:spPr>
        <p:txBody>
          <a:bodyPr wrap="square" rtlCol="0">
            <a:spAutoFit/>
          </a:bodyPr>
          <a:lstStyle/>
          <a:p>
            <a:r>
              <a:rPr lang="en-GB" sz="1200" dirty="0"/>
              <a:t>Limon-Camacho et al. J </a:t>
            </a:r>
            <a:r>
              <a:rPr lang="en-GB" sz="1200" dirty="0" err="1"/>
              <a:t>Rheumatol</a:t>
            </a:r>
            <a:r>
              <a:rPr lang="en-GB" sz="1200" dirty="0"/>
              <a:t> 2012</a:t>
            </a:r>
          </a:p>
          <a:p>
            <a:r>
              <a:rPr lang="en-GB" sz="1200" dirty="0"/>
              <a:t>Wright et al. Ann Rheum Dis 2009</a:t>
            </a:r>
          </a:p>
          <a:p>
            <a:r>
              <a:rPr lang="en-GB" sz="1200" dirty="0"/>
              <a:t>Zambrano-Zaragoza et al. </a:t>
            </a:r>
            <a:r>
              <a:rPr lang="en-GB" sz="1200" dirty="0" err="1"/>
              <a:t>Int</a:t>
            </a:r>
            <a:r>
              <a:rPr lang="en-GB" sz="1200" dirty="0"/>
              <a:t> J Inflam.2013 </a:t>
            </a:r>
          </a:p>
        </p:txBody>
      </p:sp>
      <p:pic>
        <p:nvPicPr>
          <p:cNvPr id="7" name="Picture 2" descr="U:\Review Paper\cells figure.jpg">
            <a:extLst>
              <a:ext uri="{FF2B5EF4-FFF2-40B4-BE49-F238E27FC236}">
                <a16:creationId xmlns:a16="http://schemas.microsoft.com/office/drawing/2014/main" id="{87A3E199-7972-9646-B2AC-0F9319F20CE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889" r="9705" b="41528"/>
          <a:stretch/>
        </p:blipFill>
        <p:spPr bwMode="auto">
          <a:xfrm>
            <a:off x="5220072" y="4581128"/>
            <a:ext cx="3207954" cy="192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U:\Review Paper\cells figure.jpg">
            <a:extLst>
              <a:ext uri="{FF2B5EF4-FFF2-40B4-BE49-F238E27FC236}">
                <a16:creationId xmlns:a16="http://schemas.microsoft.com/office/drawing/2014/main" id="{DEC8418D-BEF9-B249-80FE-80A9F7B240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980" t="69542" r="17005" b="3473"/>
          <a:stretch/>
        </p:blipFill>
        <p:spPr bwMode="auto">
          <a:xfrm>
            <a:off x="2627784" y="5094586"/>
            <a:ext cx="2014718" cy="90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1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spTree>
    <p:extLst>
      <p:ext uri="{BB962C8B-B14F-4D97-AF65-F5344CB8AC3E}">
        <p14:creationId xmlns:p14="http://schemas.microsoft.com/office/powerpoint/2010/main" val="1673618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{D0AE08C8-1D48-C645-BE0D-66D1429EDD3C}tf10001061</Template>
  <TotalTime>673</TotalTime>
  <Words>1178</Words>
  <Application>Microsoft Macintosh PowerPoint</Application>
  <PresentationFormat>Widescreen</PresentationFormat>
  <Paragraphs>165</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Courier New</vt:lpstr>
      <vt:lpstr>Menlo</vt:lpstr>
      <vt:lpstr>Tw Cen MT</vt:lpstr>
      <vt:lpstr>Tw Cen MT Condensed</vt:lpstr>
      <vt:lpstr>Wingdings</vt:lpstr>
      <vt:lpstr>Wingdings 3</vt:lpstr>
      <vt:lpstr>Integral</vt:lpstr>
      <vt:lpstr>Biostatistics   DAY 4: Big Data &amp; Dimension Reduction  </vt:lpstr>
      <vt:lpstr>Modern non-African humans contain Neanderthal DNA fragments in their genomes</vt:lpstr>
      <vt:lpstr>iPSC Derived Macrophages as a Model</vt:lpstr>
      <vt:lpstr>PowerPoint Presentation</vt:lpstr>
      <vt:lpstr>PCA: defining components</vt:lpstr>
      <vt:lpstr>PCA: defining components</vt:lpstr>
      <vt:lpstr>PCA on highly correlated data</vt:lpstr>
      <vt:lpstr>PCA on uncorrelated data</vt:lpstr>
      <vt:lpstr>WHOLE GENOME gene expression</vt:lpstr>
      <vt:lpstr>PowerPoint Presentation</vt:lpstr>
      <vt:lpstr>WHOLE GENOME gene expression</vt:lpstr>
      <vt:lpstr>PowerPoint Presentation</vt:lpstr>
      <vt:lpstr>WHOLE GENOME gene expression</vt:lpstr>
      <vt:lpstr>whole genome GENE expression</vt:lpstr>
      <vt:lpstr>PowerPoint Presentation</vt:lpstr>
      <vt:lpstr>Multiple testing – Bonferroni-holm method</vt:lpstr>
      <vt:lpstr>Multiple testing – Benjamini-Hochberg method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38</cp:revision>
  <dcterms:created xsi:type="dcterms:W3CDTF">2020-07-14T05:22:31Z</dcterms:created>
  <dcterms:modified xsi:type="dcterms:W3CDTF">2024-08-16T17:01:07Z</dcterms:modified>
</cp:coreProperties>
</file>

<file path=docProps/thumbnail.jpeg>
</file>